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B4E295-01C0-49AF-AA52-3A3BA165619D}">
  <a:tblStyle styleId="{ADB4E295-01C0-49AF-AA52-3A3BA16561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ac9c55550_3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ac9c55550_3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ac9c55550_3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ac9c55550_3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ac9c55550_3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ac9c55550_3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ac9c55550_3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ac9c55550_3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ac9c55550_3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aac9c55550_3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c4440d23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c4440d23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ac9c55550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ac9c5555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ac9c55550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ac9c55550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ac9c55550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ac9c55550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ac9c55550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ac9c55550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ac9c55550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ac9c55550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ac9c55550_3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ac9c55550_3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ac9c55550_3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ac9c55550_3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ac9c55550_3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ac9c55550_3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0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0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D4F5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2585" l="60469" r="0" t="77249"/>
          <a:stretch/>
        </p:blipFill>
        <p:spPr>
          <a:xfrm>
            <a:off x="0" y="0"/>
            <a:ext cx="4436324" cy="32007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58825" y="744575"/>
            <a:ext cx="8035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58825" y="28710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820475" y="2871075"/>
            <a:ext cx="21144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805" y="3663676"/>
            <a:ext cx="1015926" cy="10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76" name="Google Shape;76;p11"/>
          <p:cNvCxnSpPr/>
          <p:nvPr/>
        </p:nvCxnSpPr>
        <p:spPr>
          <a:xfrm>
            <a:off x="465475" y="11045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0098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13731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78" name="Google Shape;7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4521" y="1017725"/>
            <a:ext cx="2901384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 b="62676" l="6485" r="79531" t="5864"/>
          <a:stretch/>
        </p:blipFill>
        <p:spPr>
          <a:xfrm>
            <a:off x="8497050" y="137350"/>
            <a:ext cx="50492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>
            <p:ph idx="2" type="body"/>
          </p:nvPr>
        </p:nvSpPr>
        <p:spPr>
          <a:xfrm>
            <a:off x="5658213" y="2002500"/>
            <a:ext cx="2154000" cy="12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i="1"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1">
  <p:cSld name="CUSTOM_4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04200" y="-7800"/>
            <a:ext cx="4539801" cy="51512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/>
          <p:nvPr>
            <p:ph type="title"/>
          </p:nvPr>
        </p:nvSpPr>
        <p:spPr>
          <a:xfrm>
            <a:off x="311700" y="445025"/>
            <a:ext cx="3980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85" name="Google Shape;85;p12"/>
          <p:cNvCxnSpPr/>
          <p:nvPr/>
        </p:nvCxnSpPr>
        <p:spPr>
          <a:xfrm>
            <a:off x="465475" y="11045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0098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6" name="Google Shape;8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838" y="110475"/>
            <a:ext cx="511925" cy="5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311700" y="1384150"/>
            <a:ext cx="38370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slide 2">
  <p:cSld name="CUSTOM_4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311700" y="445025"/>
            <a:ext cx="3980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91" name="Google Shape;91;p13"/>
          <p:cNvCxnSpPr/>
          <p:nvPr/>
        </p:nvCxnSpPr>
        <p:spPr>
          <a:xfrm>
            <a:off x="465475" y="11045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0098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2" name="Google Shape;9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0838" y="110475"/>
            <a:ext cx="511925" cy="5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311700" y="1368150"/>
            <a:ext cx="38370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 b="0" l="1899" r="30981" t="0"/>
          <a:stretch/>
        </p:blipFill>
        <p:spPr>
          <a:xfrm>
            <a:off x="4507650" y="-22737"/>
            <a:ext cx="4636352" cy="51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0838" y="110475"/>
            <a:ext cx="511925" cy="5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slide 2 1">
  <p:cSld name="CUSTOM_4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311700" y="445025"/>
            <a:ext cx="3980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99" name="Google Shape;99;p14"/>
          <p:cNvCxnSpPr/>
          <p:nvPr/>
        </p:nvCxnSpPr>
        <p:spPr>
          <a:xfrm>
            <a:off x="465475" y="11045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0098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0" name="Google Shape;10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0838" y="110475"/>
            <a:ext cx="511925" cy="50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0838" y="110475"/>
            <a:ext cx="511925" cy="5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4615200" y="0"/>
            <a:ext cx="4528800" cy="5143500"/>
          </a:xfrm>
          <a:prstGeom prst="rect">
            <a:avLst/>
          </a:prstGeom>
          <a:solidFill>
            <a:srgbClr val="D7DF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5554250" y="1364700"/>
            <a:ext cx="2840100" cy="24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Place image here</a:t>
            </a:r>
            <a:endParaRPr sz="3600"/>
          </a:p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311700" y="1368150"/>
            <a:ext cx="38370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05" name="Google Shape;10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0838" y="110475"/>
            <a:ext cx="511925" cy="5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no hexagon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2">
            <a:alphaModFix/>
          </a:blip>
          <a:srcRect b="62676" l="6485" r="79531" t="5864"/>
          <a:stretch/>
        </p:blipFill>
        <p:spPr>
          <a:xfrm>
            <a:off x="8497050" y="137350"/>
            <a:ext cx="504923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5"/>
          <p:cNvCxnSpPr/>
          <p:nvPr/>
        </p:nvCxnSpPr>
        <p:spPr>
          <a:xfrm>
            <a:off x="465475" y="11045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0098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text columns white no hexagon">
  <p:cSld name="CUSTOM_6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2">
            <a:alphaModFix/>
          </a:blip>
          <a:srcRect b="62676" l="6485" r="79531" t="5864"/>
          <a:stretch/>
        </p:blipFill>
        <p:spPr>
          <a:xfrm>
            <a:off x="8497050" y="137350"/>
            <a:ext cx="504923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6"/>
          <p:cNvCxnSpPr/>
          <p:nvPr/>
        </p:nvCxnSpPr>
        <p:spPr>
          <a:xfrm>
            <a:off x="465475" y="11045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0098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311700" y="13731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4756200" y="13731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100">
                <a:solidFill>
                  <a:srgbClr val="57585C"/>
                </a:solidFill>
              </a:defRPr>
            </a:lvl1pPr>
            <a:lvl2pPr lvl="1">
              <a:buNone/>
              <a:defRPr sz="1100">
                <a:solidFill>
                  <a:srgbClr val="57585C"/>
                </a:solidFill>
              </a:defRPr>
            </a:lvl2pPr>
            <a:lvl3pPr lvl="2">
              <a:buNone/>
              <a:defRPr sz="1100">
                <a:solidFill>
                  <a:srgbClr val="57585C"/>
                </a:solidFill>
              </a:defRPr>
            </a:lvl3pPr>
            <a:lvl4pPr lvl="3">
              <a:buNone/>
              <a:defRPr sz="1100">
                <a:solidFill>
                  <a:srgbClr val="57585C"/>
                </a:solidFill>
              </a:defRPr>
            </a:lvl4pPr>
            <a:lvl5pPr lvl="4">
              <a:buNone/>
              <a:defRPr sz="1100">
                <a:solidFill>
                  <a:srgbClr val="57585C"/>
                </a:solidFill>
              </a:defRPr>
            </a:lvl5pPr>
            <a:lvl6pPr lvl="5">
              <a:buNone/>
              <a:defRPr sz="1100">
                <a:solidFill>
                  <a:srgbClr val="57585C"/>
                </a:solidFill>
              </a:defRPr>
            </a:lvl6pPr>
            <a:lvl7pPr lvl="6">
              <a:buNone/>
              <a:defRPr sz="1100">
                <a:solidFill>
                  <a:srgbClr val="57585C"/>
                </a:solidFill>
              </a:defRPr>
            </a:lvl7pPr>
            <a:lvl8pPr lvl="7">
              <a:buNone/>
              <a:defRPr sz="1100">
                <a:solidFill>
                  <a:srgbClr val="57585C"/>
                </a:solidFill>
              </a:defRPr>
            </a:lvl8pPr>
            <a:lvl9pPr lvl="8">
              <a:buNone/>
              <a:defRPr sz="1100">
                <a:solidFill>
                  <a:srgbClr val="57585C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CUSTOM_6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2">
            <a:alphaModFix/>
          </a:blip>
          <a:srcRect b="62676" l="6485" r="79531" t="5864"/>
          <a:stretch/>
        </p:blipFill>
        <p:spPr>
          <a:xfrm>
            <a:off x="8497050" y="137350"/>
            <a:ext cx="504923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7"/>
          <p:cNvCxnSpPr/>
          <p:nvPr/>
        </p:nvCxnSpPr>
        <p:spPr>
          <a:xfrm>
            <a:off x="465475" y="11045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0098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311700" y="13731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" name="Google Shape;125;p17"/>
          <p:cNvSpPr txBox="1"/>
          <p:nvPr/>
        </p:nvSpPr>
        <p:spPr>
          <a:xfrm>
            <a:off x="4311600" y="1459575"/>
            <a:ext cx="4521000" cy="3234600"/>
          </a:xfrm>
          <a:prstGeom prst="rect">
            <a:avLst/>
          </a:prstGeom>
          <a:solidFill>
            <a:srgbClr val="D7DFE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5152050" y="1874325"/>
            <a:ext cx="2840100" cy="24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Place graph here</a:t>
            </a:r>
            <a:endParaRPr sz="3600"/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slide 2 1 1">
  <p:cSld name="CUSTOM_4_1_1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311700" y="445025"/>
            <a:ext cx="3980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30" name="Google Shape;130;p18"/>
          <p:cNvCxnSpPr/>
          <p:nvPr/>
        </p:nvCxnSpPr>
        <p:spPr>
          <a:xfrm>
            <a:off x="465475" y="11045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0098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1" name="Google Shape;13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0838" y="110475"/>
            <a:ext cx="511925" cy="50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0838" y="110475"/>
            <a:ext cx="511925" cy="5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6095925" y="0"/>
            <a:ext cx="3048000" cy="5143500"/>
          </a:xfrm>
          <a:prstGeom prst="rect">
            <a:avLst/>
          </a:prstGeom>
          <a:solidFill>
            <a:srgbClr val="D7DF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311700" y="1368150"/>
            <a:ext cx="38370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35" name="Google Shape;13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0838" y="110475"/>
            <a:ext cx="511925" cy="5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>
                <a:solidFill>
                  <a:srgbClr val="000000"/>
                </a:solidFill>
              </a:defRPr>
            </a:lvl1pPr>
            <a:lvl2pPr lvl="1" rtl="0">
              <a:buNone/>
              <a:defRPr sz="1300">
                <a:solidFill>
                  <a:srgbClr val="000000"/>
                </a:solidFill>
              </a:defRPr>
            </a:lvl2pPr>
            <a:lvl3pPr lvl="2" rtl="0">
              <a:buNone/>
              <a:defRPr sz="1300">
                <a:solidFill>
                  <a:srgbClr val="000000"/>
                </a:solidFill>
              </a:defRPr>
            </a:lvl3pPr>
            <a:lvl4pPr lvl="3" rtl="0">
              <a:buNone/>
              <a:defRPr sz="1300">
                <a:solidFill>
                  <a:srgbClr val="000000"/>
                </a:solidFill>
              </a:defRPr>
            </a:lvl4pPr>
            <a:lvl5pPr lvl="4" rtl="0">
              <a:buNone/>
              <a:defRPr sz="1300">
                <a:solidFill>
                  <a:srgbClr val="000000"/>
                </a:solidFill>
              </a:defRPr>
            </a:lvl5pPr>
            <a:lvl6pPr lvl="5" rtl="0">
              <a:buNone/>
              <a:defRPr sz="1300">
                <a:solidFill>
                  <a:srgbClr val="000000"/>
                </a:solidFill>
              </a:defRPr>
            </a:lvl6pPr>
            <a:lvl7pPr lvl="6" rtl="0">
              <a:buNone/>
              <a:defRPr sz="1300">
                <a:solidFill>
                  <a:srgbClr val="000000"/>
                </a:solidFill>
              </a:defRPr>
            </a:lvl7pPr>
            <a:lvl8pPr lvl="7" rtl="0">
              <a:buNone/>
              <a:defRPr sz="1300">
                <a:solidFill>
                  <a:srgbClr val="000000"/>
                </a:solidFill>
              </a:defRPr>
            </a:lvl8pPr>
            <a:lvl9pPr lvl="8" rtl="0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0321" y="183225"/>
            <a:ext cx="1214703" cy="2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3408692" y="2389546"/>
            <a:ext cx="5735308" cy="2759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9"/>
          <p:cNvCxnSpPr/>
          <p:nvPr/>
        </p:nvCxnSpPr>
        <p:spPr>
          <a:xfrm>
            <a:off x="389839" y="828581"/>
            <a:ext cx="1424400" cy="0"/>
          </a:xfrm>
          <a:prstGeom prst="straightConnector1">
            <a:avLst/>
          </a:prstGeom>
          <a:noFill/>
          <a:ln cap="flat" cmpd="sng" w="76200">
            <a:solidFill>
              <a:srgbClr val="1899D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19"/>
          <p:cNvSpPr txBox="1"/>
          <p:nvPr>
            <p:ph type="title"/>
          </p:nvPr>
        </p:nvSpPr>
        <p:spPr>
          <a:xfrm>
            <a:off x="319599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1257" y="190500"/>
            <a:ext cx="337475" cy="39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628650" y="1369219"/>
            <a:ext cx="7898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19"/>
          <p:cNvSpPr txBox="1"/>
          <p:nvPr>
            <p:ph idx="11" type="ftr"/>
          </p:nvPr>
        </p:nvSpPr>
        <p:spPr>
          <a:xfrm>
            <a:off x="52578" y="4896391"/>
            <a:ext cx="3086100" cy="2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A5A5A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1257" y="190500"/>
            <a:ext cx="337475" cy="396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0"/>
          <p:cNvCxnSpPr/>
          <p:nvPr/>
        </p:nvCxnSpPr>
        <p:spPr>
          <a:xfrm>
            <a:off x="389839" y="828581"/>
            <a:ext cx="1424400" cy="0"/>
          </a:xfrm>
          <a:prstGeom prst="straightConnector1">
            <a:avLst/>
          </a:prstGeom>
          <a:noFill/>
          <a:ln cap="flat" cmpd="sng" w="76200">
            <a:solidFill>
              <a:srgbClr val="1899D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9" name="Google Shape;149;p20"/>
          <p:cNvSpPr txBox="1"/>
          <p:nvPr>
            <p:ph type="title"/>
          </p:nvPr>
        </p:nvSpPr>
        <p:spPr>
          <a:xfrm>
            <a:off x="319599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628650" y="1369219"/>
            <a:ext cx="3800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20"/>
          <p:cNvSpPr txBox="1"/>
          <p:nvPr>
            <p:ph idx="2" type="body"/>
          </p:nvPr>
        </p:nvSpPr>
        <p:spPr>
          <a:xfrm>
            <a:off x="4703149" y="1369219"/>
            <a:ext cx="3800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0"/>
          <p:cNvSpPr txBox="1"/>
          <p:nvPr>
            <p:ph idx="11" type="ftr"/>
          </p:nvPr>
        </p:nvSpPr>
        <p:spPr>
          <a:xfrm>
            <a:off x="52578" y="4896391"/>
            <a:ext cx="3086100" cy="2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A5A5A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text columns white">
  <p:cSld name="CUSTOM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62676" l="6485" r="79531" t="5864"/>
          <a:stretch/>
        </p:blipFill>
        <p:spPr>
          <a:xfrm>
            <a:off x="8497050" y="137350"/>
            <a:ext cx="504923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3"/>
          <p:cNvCxnSpPr/>
          <p:nvPr/>
        </p:nvCxnSpPr>
        <p:spPr>
          <a:xfrm>
            <a:off x="465475" y="11045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0098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b="83868" l="0" r="63719" t="0"/>
          <a:stretch/>
        </p:blipFill>
        <p:spPr>
          <a:xfrm>
            <a:off x="5716700" y="2988175"/>
            <a:ext cx="3427300" cy="215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3731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4756200" y="13731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Only">
  <p:cSld name="7_Title 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319599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56" name="Google Shape;156;p21"/>
          <p:cNvCxnSpPr/>
          <p:nvPr/>
        </p:nvCxnSpPr>
        <p:spPr>
          <a:xfrm>
            <a:off x="389839" y="828581"/>
            <a:ext cx="1424400" cy="0"/>
          </a:xfrm>
          <a:prstGeom prst="straightConnector1">
            <a:avLst/>
          </a:prstGeom>
          <a:noFill/>
          <a:ln cap="flat" cmpd="sng" w="76200">
            <a:solidFill>
              <a:srgbClr val="1899D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" name="Google Shape;15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07209" y="188948"/>
            <a:ext cx="403429" cy="40342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628650" y="1369219"/>
            <a:ext cx="3800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9" name="Google Shape;159;p21"/>
          <p:cNvSpPr txBox="1"/>
          <p:nvPr>
            <p:ph idx="2" type="body"/>
          </p:nvPr>
        </p:nvSpPr>
        <p:spPr>
          <a:xfrm>
            <a:off x="4660323" y="1369218"/>
            <a:ext cx="4483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1257" y="190500"/>
            <a:ext cx="337475" cy="39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52578" y="4896391"/>
            <a:ext cx="3086100" cy="2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A5A5A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ection Header">
  <p:cSld name="7_Section Header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628650" y="1369219"/>
            <a:ext cx="7898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65" name="Google Shape;165;p22"/>
          <p:cNvCxnSpPr/>
          <p:nvPr/>
        </p:nvCxnSpPr>
        <p:spPr>
          <a:xfrm>
            <a:off x="389839" y="828581"/>
            <a:ext cx="1424400" cy="0"/>
          </a:xfrm>
          <a:prstGeom prst="straightConnector1">
            <a:avLst/>
          </a:prstGeom>
          <a:noFill/>
          <a:ln cap="flat" cmpd="sng" w="76200">
            <a:solidFill>
              <a:srgbClr val="1899D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" name="Google Shape;166;p22"/>
          <p:cNvSpPr txBox="1"/>
          <p:nvPr>
            <p:ph type="title"/>
          </p:nvPr>
        </p:nvSpPr>
        <p:spPr>
          <a:xfrm>
            <a:off x="319599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1257" y="190500"/>
            <a:ext cx="337475" cy="39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>
            <p:ph idx="11" type="ftr"/>
          </p:nvPr>
        </p:nvSpPr>
        <p:spPr>
          <a:xfrm>
            <a:off x="52578" y="4896391"/>
            <a:ext cx="3086100" cy="2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A5A5A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 alone quote slide" type="secHead">
  <p:cSld name="SECTION_HEADER">
    <p:bg>
      <p:bgPr>
        <a:solidFill>
          <a:srgbClr val="4D4F53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i="1"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0838" y="110475"/>
            <a:ext cx="511925" cy="50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hite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 b="62676" l="6485" r="79531" t="5864"/>
          <a:stretch/>
        </p:blipFill>
        <p:spPr>
          <a:xfrm>
            <a:off x="8497050" y="137350"/>
            <a:ext cx="504923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5"/>
          <p:cNvCxnSpPr/>
          <p:nvPr/>
        </p:nvCxnSpPr>
        <p:spPr>
          <a:xfrm>
            <a:off x="465475" y="11045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0098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 b="83868" l="0" r="63719" t="0"/>
          <a:stretch/>
        </p:blipFill>
        <p:spPr>
          <a:xfrm>
            <a:off x="5716700" y="2988175"/>
            <a:ext cx="3427300" cy="21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hite 1">
  <p:cSld name="TITLE_AND_BOD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62676" l="6485" r="79531" t="5864"/>
          <a:stretch/>
        </p:blipFill>
        <p:spPr>
          <a:xfrm>
            <a:off x="8497050" y="137350"/>
            <a:ext cx="504923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6"/>
          <p:cNvCxnSpPr/>
          <p:nvPr/>
        </p:nvCxnSpPr>
        <p:spPr>
          <a:xfrm>
            <a:off x="465475" y="11045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0098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3550575" y="3562900"/>
            <a:ext cx="2686200" cy="12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b="1"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594550" y="3562900"/>
            <a:ext cx="2686200" cy="12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b="1"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465475" y="3562900"/>
            <a:ext cx="2686200" cy="12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b="1"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3">
            <a:alphaModFix/>
          </a:blip>
          <a:srcRect b="4128" l="0" r="0" t="4119"/>
          <a:stretch/>
        </p:blipFill>
        <p:spPr>
          <a:xfrm rot="5400000">
            <a:off x="310338" y="1516325"/>
            <a:ext cx="1946700" cy="1786200"/>
          </a:xfrm>
          <a:prstGeom prst="hexagon">
            <a:avLst>
              <a:gd fmla="val 27331" name="adj"/>
              <a:gd fmla="val 115470" name="vf"/>
            </a:avLst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4128" l="0" r="0" t="4119"/>
          <a:stretch/>
        </p:blipFill>
        <p:spPr>
          <a:xfrm rot="5400000">
            <a:off x="3412313" y="1516325"/>
            <a:ext cx="1946700" cy="1786200"/>
          </a:xfrm>
          <a:prstGeom prst="hexagon">
            <a:avLst>
              <a:gd fmla="val 27331" name="adj"/>
              <a:gd fmla="val 115470" name="vf"/>
            </a:avLst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4128" l="0" r="0" t="4119"/>
          <a:stretch/>
        </p:blipFill>
        <p:spPr>
          <a:xfrm rot="5400000">
            <a:off x="6514288" y="1516325"/>
            <a:ext cx="1946700" cy="1786200"/>
          </a:xfrm>
          <a:prstGeom prst="hexagon">
            <a:avLst>
              <a:gd fmla="val 27331" name="adj"/>
              <a:gd fmla="val 115470" name="vf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hexagon">
  <p:cSld name="TITLE_AND_BODY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 b="62676" l="6485" r="79531" t="5864"/>
          <a:stretch/>
        </p:blipFill>
        <p:spPr>
          <a:xfrm>
            <a:off x="8497050" y="137350"/>
            <a:ext cx="504923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7"/>
          <p:cNvCxnSpPr/>
          <p:nvPr/>
        </p:nvCxnSpPr>
        <p:spPr>
          <a:xfrm>
            <a:off x="465475" y="11045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0098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 b="83868" l="0" r="63719" t="0"/>
          <a:stretch/>
        </p:blipFill>
        <p:spPr>
          <a:xfrm>
            <a:off x="5716700" y="2988175"/>
            <a:ext cx="3427300" cy="215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/>
          <p:nvPr/>
        </p:nvSpPr>
        <p:spPr>
          <a:xfrm rot="5400000">
            <a:off x="842625" y="1865800"/>
            <a:ext cx="1983300" cy="1728000"/>
          </a:xfrm>
          <a:prstGeom prst="hexagon">
            <a:avLst>
              <a:gd fmla="val 27576" name="adj"/>
              <a:gd fmla="val 115470" name="vf"/>
            </a:avLst>
          </a:prstGeom>
          <a:noFill/>
          <a:ln cap="flat" cmpd="sng" w="76200">
            <a:solidFill>
              <a:srgbClr val="0098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 rot="5400000">
            <a:off x="3603025" y="1865800"/>
            <a:ext cx="1983300" cy="1728000"/>
          </a:xfrm>
          <a:prstGeom prst="hexagon">
            <a:avLst>
              <a:gd fmla="val 27576" name="adj"/>
              <a:gd fmla="val 115470" name="vf"/>
            </a:avLst>
          </a:prstGeom>
          <a:noFill/>
          <a:ln cap="flat" cmpd="sng" w="76200">
            <a:solidFill>
              <a:srgbClr val="0098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 rot="5400000">
            <a:off x="6363425" y="1865800"/>
            <a:ext cx="1983300" cy="1728000"/>
          </a:xfrm>
          <a:prstGeom prst="hexagon">
            <a:avLst>
              <a:gd fmla="val 27576" name="adj"/>
              <a:gd fmla="val 115470" name="vf"/>
            </a:avLst>
          </a:prstGeom>
          <a:noFill/>
          <a:ln cap="flat" cmpd="sng" w="76200">
            <a:solidFill>
              <a:srgbClr val="0098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" type="subTitle"/>
          </p:nvPr>
        </p:nvSpPr>
        <p:spPr>
          <a:xfrm>
            <a:off x="722925" y="2863950"/>
            <a:ext cx="3719100" cy="28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8"/>
          <p:cNvSpPr txBox="1"/>
          <p:nvPr>
            <p:ph type="title"/>
          </p:nvPr>
        </p:nvSpPr>
        <p:spPr>
          <a:xfrm>
            <a:off x="616500" y="194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59" name="Google Shape;59;p8"/>
          <p:cNvCxnSpPr/>
          <p:nvPr/>
        </p:nvCxnSpPr>
        <p:spPr>
          <a:xfrm>
            <a:off x="722925" y="26903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805" y="3663676"/>
            <a:ext cx="1015926" cy="10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graphic white 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65" name="Google Shape;65;p9"/>
          <p:cNvCxnSpPr/>
          <p:nvPr/>
        </p:nvCxnSpPr>
        <p:spPr>
          <a:xfrm>
            <a:off x="465475" y="11045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0098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6" name="Google Shape;6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0838" y="110475"/>
            <a:ext cx="511925" cy="5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/>
          <p:nvPr>
            <p:ph idx="1" type="body"/>
          </p:nvPr>
        </p:nvSpPr>
        <p:spPr>
          <a:xfrm>
            <a:off x="311700" y="1384150"/>
            <a:ext cx="38370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616500" y="194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70" name="Google Shape;70;p10"/>
          <p:cNvCxnSpPr/>
          <p:nvPr/>
        </p:nvCxnSpPr>
        <p:spPr>
          <a:xfrm>
            <a:off x="722925" y="2690350"/>
            <a:ext cx="18303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616500" y="2769225"/>
            <a:ext cx="1451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Sub Title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72" name="Google Shape;7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805" y="3663676"/>
            <a:ext cx="1015926" cy="10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8DB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Trial Report Template</a:t>
            </a:r>
            <a:endParaRPr i="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0" lang="en-GB" sz="1800">
                <a:solidFill>
                  <a:srgbClr val="FFFFFF"/>
                </a:solidFill>
              </a:rPr>
              <a:t>Use this template to create a presentation of your trial and its results to share with colleagues or other city departments.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Sample characteristics </a:t>
            </a:r>
            <a:r>
              <a:rPr lang="en-GB" sz="1200"/>
              <a:t>(replace tables below with yours if you have demographic information)</a:t>
            </a:r>
            <a:endParaRPr sz="1200"/>
          </a:p>
        </p:txBody>
      </p:sp>
      <p:sp>
        <p:nvSpPr>
          <p:cNvPr id="254" name="Google Shape;254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5" name="Google Shape;255;p32"/>
          <p:cNvSpPr txBox="1"/>
          <p:nvPr>
            <p:ph type="title"/>
          </p:nvPr>
        </p:nvSpPr>
        <p:spPr>
          <a:xfrm>
            <a:off x="4078675" y="1317125"/>
            <a:ext cx="42825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rgbClr val="000000"/>
                </a:solidFill>
              </a:rPr>
              <a:t>Sample Breakdown (n = X,XXX) </a:t>
            </a:r>
            <a:endParaRPr i="1" sz="1400">
              <a:solidFill>
                <a:srgbClr val="000000"/>
              </a:solidFill>
            </a:endParaRPr>
          </a:p>
        </p:txBody>
      </p:sp>
      <p:sp>
        <p:nvSpPr>
          <p:cNvPr id="256" name="Google Shape;256;p32"/>
          <p:cNvSpPr txBox="1"/>
          <p:nvPr/>
        </p:nvSpPr>
        <p:spPr>
          <a:xfrm>
            <a:off x="3320425" y="4088350"/>
            <a:ext cx="5799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900">
                <a:highlight>
                  <a:schemeClr val="lt1"/>
                </a:highlight>
              </a:rPr>
              <a:t>[Explain how this is different from your target population]</a:t>
            </a:r>
            <a:endParaRPr i="1" sz="900"/>
          </a:p>
        </p:txBody>
      </p:sp>
      <p:graphicFrame>
        <p:nvGraphicFramePr>
          <p:cNvPr id="257" name="Google Shape;257;p32"/>
          <p:cNvGraphicFramePr/>
          <p:nvPr/>
        </p:nvGraphicFramePr>
        <p:xfrm>
          <a:off x="3284138" y="174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{ADB4E295-01C0-49AF-AA52-3A3BA165619D}</a:tableStyleId>
              </a:tblPr>
              <a:tblGrid>
                <a:gridCol w="930525"/>
                <a:gridCol w="95437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</a:rPr>
                        <a:t>Gender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98DB"/>
                    </a:solidFill>
                  </a:tcPr>
                </a:tc>
                <a:tc hMerge="1"/>
              </a:tr>
              <a:tr h="32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% female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/>
                        <a:t>XX%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5448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</a:rPr>
                        <a:t>Age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8DB"/>
                    </a:solidFill>
                  </a:tcPr>
                </a:tc>
                <a:tc hMerge="1"/>
              </a:tr>
              <a:tr h="35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18-24</a:t>
                      </a:r>
                      <a:endParaRPr sz="11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XX%</a:t>
                      </a:r>
                      <a:endParaRPr sz="11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5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25-54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XX%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5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55+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XX%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58" name="Google Shape;258;p32"/>
          <p:cNvGraphicFramePr/>
          <p:nvPr/>
        </p:nvGraphicFramePr>
        <p:xfrm>
          <a:off x="5204225" y="174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{ADB4E295-01C0-49AF-AA52-3A3BA165619D}</a:tableStyleId>
              </a:tblPr>
              <a:tblGrid>
                <a:gridCol w="1203250"/>
                <a:gridCol w="72642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</a:rPr>
                        <a:t>Ethnicity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8DB"/>
                    </a:solidFill>
                  </a:tcPr>
                </a:tc>
                <a:tc hMerge="1"/>
              </a:tr>
              <a:tr h="35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Hispanic</a:t>
                      </a:r>
                      <a:r>
                        <a:rPr lang="en-GB" sz="1100"/>
                        <a:t>/Latino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XX%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5448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</a:rPr>
                        <a:t>Race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8DB"/>
                    </a:solidFill>
                  </a:tcPr>
                </a:tc>
                <a:tc hMerge="1"/>
              </a:tr>
              <a:tr h="26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White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XX%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24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Black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XX%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5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Other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XX%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graphicFrame>
        <p:nvGraphicFramePr>
          <p:cNvPr id="259" name="Google Shape;259;p32"/>
          <p:cNvGraphicFramePr/>
          <p:nvPr/>
        </p:nvGraphicFramePr>
        <p:xfrm>
          <a:off x="7198250" y="174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{ADB4E295-01C0-49AF-AA52-3A3BA165619D}</a:tableStyleId>
              </a:tblPr>
              <a:tblGrid>
                <a:gridCol w="1077300"/>
                <a:gridCol w="80760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</a:rPr>
                        <a:t>Other characteristics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98DB"/>
                    </a:solidFill>
                  </a:tcPr>
                </a:tc>
                <a:tc hMerge="1"/>
              </a:tr>
              <a:tr h="32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Characteristic</a:t>
                      </a:r>
                      <a:endParaRPr sz="11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/>
                        <a:t>XX%</a:t>
                      </a:r>
                      <a:endParaRPr sz="11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Characteristic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/>
                        <a:t>XX%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0" name="Google Shape;260;p32"/>
          <p:cNvSpPr txBox="1"/>
          <p:nvPr/>
        </p:nvSpPr>
        <p:spPr>
          <a:xfrm>
            <a:off x="148425" y="1477100"/>
            <a:ext cx="3013200" cy="3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400"/>
              <a:buChar char="●"/>
            </a:pPr>
            <a:r>
              <a:rPr lang="en-GB">
                <a:solidFill>
                  <a:srgbClr val="434343"/>
                </a:solidFill>
                <a:highlight>
                  <a:srgbClr val="FFFFFF"/>
                </a:highlight>
              </a:rPr>
              <a:t>[How did you identify/recruit your sample?]</a:t>
            </a:r>
            <a:endParaRPr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98DB"/>
              </a:buClr>
              <a:buSzPts val="1400"/>
              <a:buChar char="●"/>
            </a:pPr>
            <a:r>
              <a:rPr lang="en-GB">
                <a:solidFill>
                  <a:srgbClr val="434343"/>
                </a:solidFill>
                <a:highlight>
                  <a:srgbClr val="FFFFFF"/>
                </a:highlight>
              </a:rPr>
              <a:t>[What demographic information did you collect?]</a:t>
            </a:r>
            <a:endParaRPr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98DB"/>
              </a:buClr>
              <a:buSzPts val="1400"/>
              <a:buChar char="●"/>
            </a:pPr>
            <a:r>
              <a:rPr lang="en-GB">
                <a:solidFill>
                  <a:srgbClr val="434343"/>
                </a:solidFill>
                <a:highlight>
                  <a:srgbClr val="FFFFFF"/>
                </a:highlight>
              </a:rPr>
              <a:t>[Any additional notes on your sample]</a:t>
            </a:r>
            <a:endParaRPr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>
            <p:ph type="title"/>
          </p:nvPr>
        </p:nvSpPr>
        <p:spPr>
          <a:xfrm>
            <a:off x="616500" y="194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Detailed Findings</a:t>
            </a:r>
            <a:endParaRPr/>
          </a:p>
        </p:txBody>
      </p:sp>
      <p:sp>
        <p:nvSpPr>
          <p:cNvPr id="266" name="Google Shape;266;p33"/>
          <p:cNvSpPr txBox="1"/>
          <p:nvPr>
            <p:ph idx="1" type="subTitle"/>
          </p:nvPr>
        </p:nvSpPr>
        <p:spPr>
          <a:xfrm>
            <a:off x="722925" y="2863950"/>
            <a:ext cx="3719100" cy="28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3"/>
          <p:cNvSpPr txBox="1"/>
          <p:nvPr>
            <p:ph idx="12" type="sldNum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[Headline result]</a:t>
            </a:r>
            <a:r>
              <a:rPr lang="en-GB" sz="2500"/>
              <a:t> </a:t>
            </a:r>
            <a:endParaRPr b="0" sz="1400"/>
          </a:p>
        </p:txBody>
      </p:sp>
      <p:sp>
        <p:nvSpPr>
          <p:cNvPr id="273" name="Google Shape;273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4" name="Google Shape;274;p34"/>
          <p:cNvSpPr txBox="1"/>
          <p:nvPr/>
        </p:nvSpPr>
        <p:spPr>
          <a:xfrm>
            <a:off x="311700" y="1319675"/>
            <a:ext cx="3612900" cy="3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[Result point 1]</a:t>
            </a:r>
            <a:endParaRPr sz="1200">
              <a:highlight>
                <a:srgbClr val="FFFFFF"/>
              </a:highlight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98DB"/>
              </a:buClr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[Result point 2]</a:t>
            </a:r>
            <a:endParaRPr sz="1200">
              <a:highlight>
                <a:srgbClr val="FFFFFF"/>
              </a:highlight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98DB"/>
              </a:buClr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[Result point 3]</a:t>
            </a:r>
            <a:endParaRPr sz="1200">
              <a:highlight>
                <a:srgbClr val="FFFFFF"/>
              </a:highlight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4166575" y="4122900"/>
            <a:ext cx="47187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</a:rPr>
              <a:t>*[insert any footnotes for graph (e.g., statistical significance)]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76" name="Google Shape;276;p34"/>
          <p:cNvSpPr/>
          <p:nvPr/>
        </p:nvSpPr>
        <p:spPr>
          <a:xfrm>
            <a:off x="4198375" y="1500225"/>
            <a:ext cx="4626300" cy="269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Paste your bar chart from the Excel graphing tool here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[Additional Finding] </a:t>
            </a:r>
            <a:endParaRPr b="0" sz="1200"/>
          </a:p>
        </p:txBody>
      </p:sp>
      <p:sp>
        <p:nvSpPr>
          <p:cNvPr id="282" name="Google Shape;282;p35"/>
          <p:cNvSpPr txBox="1"/>
          <p:nvPr/>
        </p:nvSpPr>
        <p:spPr>
          <a:xfrm>
            <a:off x="311700" y="1319675"/>
            <a:ext cx="3612900" cy="3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[Use this slide for any additional results you want to share such as subgroup results]</a:t>
            </a:r>
            <a:endParaRPr sz="1200">
              <a:highlight>
                <a:srgbClr val="FFFFFF"/>
              </a:highlight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98DB"/>
              </a:buClr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[Result point 2]</a:t>
            </a:r>
            <a:endParaRPr sz="1200">
              <a:highlight>
                <a:srgbClr val="FFFFFF"/>
              </a:highlight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98DB"/>
              </a:buClr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[Result point 3]</a:t>
            </a:r>
            <a:endParaRPr sz="1200">
              <a:highlight>
                <a:srgbClr val="FFFFFF"/>
              </a:highlight>
            </a:endParaRPr>
          </a:p>
        </p:txBody>
      </p:sp>
      <p:sp>
        <p:nvSpPr>
          <p:cNvPr id="283" name="Google Shape;283;p35"/>
          <p:cNvSpPr txBox="1"/>
          <p:nvPr/>
        </p:nvSpPr>
        <p:spPr>
          <a:xfrm>
            <a:off x="4166575" y="4122900"/>
            <a:ext cx="47187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</a:rPr>
              <a:t>*[insert any footnotes for graph (e.g., statistical significance)]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84" name="Google Shape;284;p35"/>
          <p:cNvSpPr/>
          <p:nvPr/>
        </p:nvSpPr>
        <p:spPr>
          <a:xfrm>
            <a:off x="4198375" y="1500225"/>
            <a:ext cx="4626300" cy="269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Paste your chart here</a:t>
            </a:r>
            <a:endParaRPr/>
          </a:p>
        </p:txBody>
      </p:sp>
      <p:sp>
        <p:nvSpPr>
          <p:cNvPr id="285" name="Google Shape;285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/>
          <p:nvPr>
            <p:ph type="title"/>
          </p:nvPr>
        </p:nvSpPr>
        <p:spPr>
          <a:xfrm>
            <a:off x="616500" y="194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Appendix</a:t>
            </a:r>
            <a:endParaRPr/>
          </a:p>
        </p:txBody>
      </p:sp>
      <p:sp>
        <p:nvSpPr>
          <p:cNvPr id="291" name="Google Shape;291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ctrTitle"/>
          </p:nvPr>
        </p:nvSpPr>
        <p:spPr>
          <a:xfrm>
            <a:off x="658825" y="744575"/>
            <a:ext cx="8035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[Trial Title Here]</a:t>
            </a:r>
            <a:endParaRPr/>
          </a:p>
        </p:txBody>
      </p:sp>
      <p:sp>
        <p:nvSpPr>
          <p:cNvPr id="181" name="Google Shape;181;p24"/>
          <p:cNvSpPr txBox="1"/>
          <p:nvPr>
            <p:ph idx="1" type="subTitle"/>
          </p:nvPr>
        </p:nvSpPr>
        <p:spPr>
          <a:xfrm>
            <a:off x="658825" y="28710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[City] [Date]</a:t>
            </a:r>
            <a:endParaRPr/>
          </a:p>
        </p:txBody>
      </p:sp>
      <p:sp>
        <p:nvSpPr>
          <p:cNvPr id="182" name="Google Shape;182;p24"/>
          <p:cNvSpPr/>
          <p:nvPr/>
        </p:nvSpPr>
        <p:spPr>
          <a:xfrm>
            <a:off x="7454500" y="3788225"/>
            <a:ext cx="1239900" cy="107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city logo / seal 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</a:t>
            </a:r>
            <a:r>
              <a:rPr lang="en-GB"/>
              <a:t> &amp; contex</a:t>
            </a:r>
            <a:r>
              <a:rPr lang="en-GB"/>
              <a:t>t</a:t>
            </a:r>
            <a:endParaRPr/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311700" y="1231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400"/>
              <a:buChar char="●"/>
            </a:pPr>
            <a:r>
              <a:rPr lang="en-GB" sz="1400"/>
              <a:t>The City of [Name] ran a randomized controlled trial (RCT)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98DB"/>
              </a:buClr>
              <a:buSzPts val="1400"/>
              <a:buChar char="●"/>
            </a:pPr>
            <a:r>
              <a:rPr lang="en-GB" sz="1400"/>
              <a:t>The evaluation was conducted from [</a:t>
            </a:r>
            <a:r>
              <a:rPr b="1" lang="en-GB" sz="1400"/>
              <a:t>insert dates</a:t>
            </a:r>
            <a:r>
              <a:rPr lang="en-GB" sz="1400"/>
              <a:t>]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98DB"/>
              </a:buClr>
              <a:buSzPts val="1400"/>
              <a:buChar char="●"/>
            </a:pPr>
            <a:r>
              <a:rPr lang="en-GB" sz="1400"/>
              <a:t>This deck </a:t>
            </a:r>
            <a:r>
              <a:rPr lang="en-GB" sz="1400"/>
              <a:t>provides</a:t>
            </a:r>
            <a:r>
              <a:rPr lang="en-GB" sz="1400"/>
              <a:t> (1) </a:t>
            </a:r>
            <a:r>
              <a:rPr b="1" lang="en-GB" sz="1400"/>
              <a:t>Recommendations</a:t>
            </a:r>
            <a:r>
              <a:rPr lang="en-GB" sz="1400"/>
              <a:t>; (2) </a:t>
            </a:r>
            <a:r>
              <a:rPr b="1" lang="en-GB" sz="1400"/>
              <a:t>Summary of methods</a:t>
            </a:r>
            <a:r>
              <a:rPr lang="en-GB" sz="1400"/>
              <a:t>; and (3) </a:t>
            </a:r>
            <a:r>
              <a:rPr b="1" lang="en-GB" sz="1400"/>
              <a:t>Detailed findings</a:t>
            </a:r>
            <a:r>
              <a:rPr lang="en-GB" sz="1400"/>
              <a:t>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-GB" sz="1400">
                <a:solidFill>
                  <a:schemeClr val="dk1"/>
                </a:solidFill>
              </a:rPr>
              <a:t>This work was supported through the What Works Cities</a:t>
            </a:r>
            <a:r>
              <a:rPr i="1" lang="en-GB" sz="1400">
                <a:solidFill>
                  <a:schemeClr val="dk1"/>
                </a:solidFill>
              </a:rPr>
              <a:t> initiative.</a:t>
            </a:r>
            <a:endParaRPr b="1" i="1" sz="1400"/>
          </a:p>
        </p:txBody>
      </p:sp>
      <p:sp>
        <p:nvSpPr>
          <p:cNvPr id="189" name="Google Shape;189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616500" y="194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Recommendations</a:t>
            </a:r>
            <a:endParaRPr/>
          </a:p>
        </p:txBody>
      </p:sp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311700" y="473250"/>
            <a:ext cx="4260300" cy="5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Recommendation</a:t>
            </a:r>
            <a:endParaRPr/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311700" y="1307950"/>
            <a:ext cx="41175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We recommend</a:t>
            </a:r>
            <a:r>
              <a:rPr b="1" lang="en-GB">
                <a:solidFill>
                  <a:schemeClr val="dk1"/>
                </a:solidFill>
              </a:rPr>
              <a:t> using [version you recommend or other primary recommendation].  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98DB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[High level results]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[additional finding here if applicable]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98DB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[additional finding here if applicable]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" name="Google Shape;202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311700" y="133875"/>
            <a:ext cx="4260300" cy="8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Recommendations: </a:t>
            </a:r>
            <a:r>
              <a:rPr b="0" lang="en-GB" sz="1400"/>
              <a:t>[</a:t>
            </a:r>
            <a:r>
              <a:rPr b="0" lang="en-GB" sz="1400"/>
              <a:t>What specifically should the city do about it?</a:t>
            </a:r>
            <a:r>
              <a:rPr b="0" lang="en-GB" sz="1400"/>
              <a:t>]</a:t>
            </a:r>
            <a:endParaRPr b="0" sz="1400"/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224625" y="1384150"/>
            <a:ext cx="41760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400"/>
              <a:buChar char="●"/>
            </a:pPr>
            <a:r>
              <a:rPr b="1" lang="en-GB">
                <a:solidFill>
                  <a:schemeClr val="dk1"/>
                </a:solidFill>
              </a:rPr>
              <a:t>[Action item one - Scale up? Test something else? Transfer learnings to something else?]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98DB"/>
              </a:buClr>
              <a:buSzPts val="1400"/>
              <a:buChar char="●"/>
            </a:pPr>
            <a:r>
              <a:rPr b="1" lang="en-GB">
                <a:solidFill>
                  <a:schemeClr val="dk1"/>
                </a:solidFill>
              </a:rPr>
              <a:t>[Additional action item if applicable]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0098DB"/>
              </a:buClr>
              <a:buSzPts val="1400"/>
              <a:buChar char="●"/>
            </a:pPr>
            <a:r>
              <a:rPr b="1" lang="en-GB">
                <a:solidFill>
                  <a:schemeClr val="dk1"/>
                </a:solidFill>
              </a:rPr>
              <a:t>[Additional action item if applicable]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09" name="Google Shape;2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777" y="2757727"/>
            <a:ext cx="2375124" cy="250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6925" y="1232188"/>
            <a:ext cx="2375124" cy="250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2754" y="1241904"/>
            <a:ext cx="1494174" cy="157694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616500" y="194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9"/>
          <p:cNvSpPr txBox="1"/>
          <p:nvPr>
            <p:ph idx="1" type="subTitle"/>
          </p:nvPr>
        </p:nvSpPr>
        <p:spPr>
          <a:xfrm>
            <a:off x="722925" y="2863950"/>
            <a:ext cx="3719100" cy="28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/>
          <p:nvPr/>
        </p:nvSpPr>
        <p:spPr>
          <a:xfrm>
            <a:off x="7055050" y="2057000"/>
            <a:ext cx="1608300" cy="2782800"/>
          </a:xfrm>
          <a:prstGeom prst="rect">
            <a:avLst/>
          </a:prstGeom>
          <a:solidFill>
            <a:srgbClr val="DFEBF7">
              <a:alpha val="44690"/>
            </a:srgbClr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0"/>
          <p:cNvSpPr/>
          <p:nvPr/>
        </p:nvSpPr>
        <p:spPr>
          <a:xfrm>
            <a:off x="4934675" y="2057000"/>
            <a:ext cx="1608300" cy="2782800"/>
          </a:xfrm>
          <a:prstGeom prst="rect">
            <a:avLst/>
          </a:prstGeom>
          <a:solidFill>
            <a:srgbClr val="DFEBF7">
              <a:alpha val="44690"/>
            </a:srgbClr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0"/>
          <p:cNvSpPr/>
          <p:nvPr/>
        </p:nvSpPr>
        <p:spPr>
          <a:xfrm>
            <a:off x="2671675" y="2057000"/>
            <a:ext cx="1779600" cy="2782800"/>
          </a:xfrm>
          <a:prstGeom prst="rect">
            <a:avLst/>
          </a:prstGeom>
          <a:solidFill>
            <a:srgbClr val="DFEBF7">
              <a:alpha val="44690"/>
            </a:srgbClr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0"/>
          <p:cNvSpPr/>
          <p:nvPr/>
        </p:nvSpPr>
        <p:spPr>
          <a:xfrm>
            <a:off x="497325" y="2063175"/>
            <a:ext cx="1635300" cy="2769000"/>
          </a:xfrm>
          <a:prstGeom prst="rect">
            <a:avLst/>
          </a:prstGeom>
          <a:solidFill>
            <a:srgbClr val="DFEBF7">
              <a:alpha val="44690"/>
            </a:srgbClr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0"/>
          <p:cNvSpPr txBox="1"/>
          <p:nvPr/>
        </p:nvSpPr>
        <p:spPr>
          <a:xfrm>
            <a:off x="326850" y="1256040"/>
            <a:ext cx="8490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W</a:t>
            </a:r>
            <a:r>
              <a:rPr lang="en-GB"/>
              <a:t>e ran a randomized controlled trial to test [research question]</a:t>
            </a:r>
            <a:endParaRPr/>
          </a:p>
        </p:txBody>
      </p:sp>
      <p:sp>
        <p:nvSpPr>
          <p:cNvPr id="229" name="Google Shape;229;p30"/>
          <p:cNvSpPr txBox="1"/>
          <p:nvPr>
            <p:ph type="title"/>
          </p:nvPr>
        </p:nvSpPr>
        <p:spPr>
          <a:xfrm>
            <a:off x="284550" y="108675"/>
            <a:ext cx="5919300" cy="8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Overview of our approach</a:t>
            </a:r>
            <a:endParaRPr b="0" i="1"/>
          </a:p>
        </p:txBody>
      </p:sp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7621" y="3355026"/>
            <a:ext cx="981024" cy="108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128" y="3355026"/>
            <a:ext cx="1082949" cy="1082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/>
        </p:nvSpPr>
        <p:spPr>
          <a:xfrm>
            <a:off x="2772525" y="2072138"/>
            <a:ext cx="16083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Participants were </a:t>
            </a:r>
            <a:r>
              <a:rPr b="1" lang="en-GB" sz="1200"/>
              <a:t>randomly assigned</a:t>
            </a:r>
            <a:r>
              <a:rPr lang="en-GB" sz="1200"/>
              <a:t> to see </a:t>
            </a:r>
            <a:r>
              <a:rPr lang="en-GB" sz="1200"/>
              <a:t>one of two </a:t>
            </a:r>
            <a:r>
              <a:rPr lang="en-GB" sz="1200"/>
              <a:t>[emails / SMS]</a:t>
            </a:r>
            <a:endParaRPr sz="1200"/>
          </a:p>
        </p:txBody>
      </p:sp>
      <p:sp>
        <p:nvSpPr>
          <p:cNvPr id="233" name="Google Shape;233;p30"/>
          <p:cNvSpPr txBox="1"/>
          <p:nvPr/>
        </p:nvSpPr>
        <p:spPr>
          <a:xfrm>
            <a:off x="497325" y="2057000"/>
            <a:ext cx="1635300" cy="9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X</a:t>
            </a:r>
            <a:r>
              <a:rPr lang="en-GB" sz="1200">
                <a:solidFill>
                  <a:schemeClr val="dk1"/>
                </a:solidFill>
              </a:rPr>
              <a:t>,XXX </a:t>
            </a:r>
            <a:r>
              <a:rPr lang="en-GB" sz="1200">
                <a:solidFill>
                  <a:schemeClr val="dk1"/>
                </a:solidFill>
              </a:rPr>
              <a:t>participants were sourced from [insert contact list or source of sample here]</a:t>
            </a:r>
            <a:endParaRPr sz="1100"/>
          </a:p>
        </p:txBody>
      </p:sp>
      <p:sp>
        <p:nvSpPr>
          <p:cNvPr id="234" name="Google Shape;234;p30"/>
          <p:cNvSpPr txBox="1"/>
          <p:nvPr/>
        </p:nvSpPr>
        <p:spPr>
          <a:xfrm>
            <a:off x="4934688" y="2139275"/>
            <a:ext cx="1608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We then measured </a:t>
            </a:r>
            <a:r>
              <a:rPr b="1" lang="en-GB" sz="1200"/>
              <a:t>[insert outcome measure]</a:t>
            </a:r>
            <a:endParaRPr sz="1200"/>
          </a:p>
        </p:txBody>
      </p:sp>
      <p:sp>
        <p:nvSpPr>
          <p:cNvPr id="235" name="Google Shape;235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7055050" y="2103725"/>
            <a:ext cx="15522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We </a:t>
            </a:r>
            <a:r>
              <a:rPr b="1" lang="en-GB" sz="1200"/>
              <a:t>analyzed results</a:t>
            </a:r>
            <a:r>
              <a:rPr lang="en-GB" sz="1200"/>
              <a:t> to identify the most effective [email / SMS]. </a:t>
            </a:r>
            <a:endParaRPr sz="1200"/>
          </a:p>
        </p:txBody>
      </p:sp>
      <p:sp>
        <p:nvSpPr>
          <p:cNvPr id="237" name="Google Shape;237;p30"/>
          <p:cNvSpPr/>
          <p:nvPr/>
        </p:nvSpPr>
        <p:spPr>
          <a:xfrm flipH="1" rot="10800000">
            <a:off x="6637900" y="3312675"/>
            <a:ext cx="324300" cy="27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>
              <a:alpha val="44690"/>
            </a:srgbClr>
          </a:solidFill>
          <a:ln cap="flat" cmpd="sng" w="19050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2124" y="3307999"/>
            <a:ext cx="893700" cy="117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4775" y="3422263"/>
            <a:ext cx="1082951" cy="9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/>
          <p:nvPr/>
        </p:nvSpPr>
        <p:spPr>
          <a:xfrm>
            <a:off x="2261125" y="3312675"/>
            <a:ext cx="324300" cy="27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>
              <a:alpha val="44690"/>
            </a:srgbClr>
          </a:solidFill>
          <a:ln cap="flat" cmpd="sng" w="19050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4530813" y="3313400"/>
            <a:ext cx="324300" cy="27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>
              <a:alpha val="44690"/>
            </a:srgbClr>
          </a:solidFill>
          <a:ln cap="flat" cmpd="sng" w="19050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/>
        </p:nvSpPr>
        <p:spPr>
          <a:xfrm>
            <a:off x="368600" y="1301075"/>
            <a:ext cx="40587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[Description of email / SMS. You can use screenshots and highlight key differences.]</a:t>
            </a:r>
            <a:endParaRPr/>
          </a:p>
        </p:txBody>
      </p:sp>
      <p:sp>
        <p:nvSpPr>
          <p:cNvPr id="247" name="Google Shape;247;p31"/>
          <p:cNvSpPr txBox="1"/>
          <p:nvPr>
            <p:ph type="title"/>
          </p:nvPr>
        </p:nvSpPr>
        <p:spPr>
          <a:xfrm>
            <a:off x="284550" y="184875"/>
            <a:ext cx="7612200" cy="8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Email / SMS tested</a:t>
            </a:r>
            <a:endParaRPr b="0" i="1"/>
          </a:p>
        </p:txBody>
      </p:sp>
      <p:sp>
        <p:nvSpPr>
          <p:cNvPr id="248" name="Google Shape;248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